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0" r:id="rId3"/>
    <p:sldId id="261" r:id="rId4"/>
    <p:sldId id="266" r:id="rId5"/>
    <p:sldId id="270" r:id="rId6"/>
    <p:sldId id="262" r:id="rId7"/>
    <p:sldId id="268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4DCF6FC-519E-424F-9C3F-6B1FBEFC93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DE16D32-7E43-4D16-9FE6-418DB3D4A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4ED20-C846-44C7-A9F3-B45312589316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0668A7-F711-4813-8F15-12D05A46AC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C3B908-7261-40D3-AACE-393377F54C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F6F2C-C285-4742-81EC-D676048D60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50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4EBA73-B619-4058-AB43-90B1346D2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EEFAC6-EEFF-41BE-B0C5-CF7E5A83C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F4F08E-FBB6-42AE-91B3-6D46C80FC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CCF-DE83-4F87-9908-E85FAAD68763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679D21-8E5A-49A8-A759-AAD21F580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F313F0-5423-472C-BCF7-1B05AC35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1BA98F-A9E7-4CF3-BAFD-2FD8E60F2E63}"/>
              </a:ext>
            </a:extLst>
          </p:cNvPr>
          <p:cNvSpPr/>
          <p:nvPr userDrawn="1"/>
        </p:nvSpPr>
        <p:spPr>
          <a:xfrm>
            <a:off x="-85458" y="5042019"/>
            <a:ext cx="12348673" cy="1815981"/>
          </a:xfrm>
          <a:prstGeom prst="rect">
            <a:avLst/>
          </a:prstGeom>
          <a:solidFill>
            <a:srgbClr val="00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Quell Linear Med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3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F5EA4-B7B9-468C-924C-DEC7F11F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4A2F6C-B8EE-4216-808D-E252B63F0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3026A7-5468-4BBA-AC98-865DD764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CCF-DE83-4F87-9908-E85FAAD68763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062CAF-83C8-438B-9CE7-952990465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2CDDAC-3471-48C2-A1CF-9B3CC607C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66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95A7ABA-69F5-4EF4-AC8C-5232E258A5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A676D62-9310-4E0D-9C08-9BC071D67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72CF91-8888-410D-8F67-2818F866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CCF-DE83-4F87-9908-E85FAAD68763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3BF130-EC8D-42C7-BA2C-329FE9E38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A5E910-CAA7-416F-A9D9-59738135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27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590034-462A-458F-B4CF-2403FE1F0D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6000">
                <a:latin typeface="Quell Linear Medium" panose="000005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E921E-24F7-4481-BAE8-A00A2A8AC01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600">
                <a:latin typeface="Quell Linear Medium" panose="00000500000000000000" pitchFamily="50" charset="0"/>
              </a:defRPr>
            </a:lvl1pPr>
            <a:lvl3pPr>
              <a:defRPr>
                <a:latin typeface="Quell Linear Medium" panose="00000500000000000000" pitchFamily="50" charset="0"/>
              </a:defRPr>
            </a:lvl3pPr>
          </a:lstStyle>
          <a:p>
            <a:pPr lvl="0"/>
            <a:r>
              <a:rPr lang="fr-FR" dirty="0"/>
              <a:t>Q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BF617A-0512-4491-97CF-FEA0E4DC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CCF-DE83-4F87-9908-E85FAAD68763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B9BB21-4C17-4017-8A16-EE489BC9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CF0713-8577-496B-BEA5-FFF8CF754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965293-7FF8-43D4-933F-CCE933B83D67}"/>
              </a:ext>
            </a:extLst>
          </p:cNvPr>
          <p:cNvSpPr/>
          <p:nvPr userDrawn="1"/>
        </p:nvSpPr>
        <p:spPr>
          <a:xfrm>
            <a:off x="-85458" y="5042019"/>
            <a:ext cx="12348673" cy="1815981"/>
          </a:xfrm>
          <a:prstGeom prst="rect">
            <a:avLst/>
          </a:prstGeom>
          <a:solidFill>
            <a:srgbClr val="00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Quell Linear Med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26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EA87C7-76D1-4FFA-8144-763207242D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latin typeface="Quell Linear Medium" panose="000005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DDC88E-D34E-48DA-9A7D-C4FC7ECB3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360799-336F-4F7F-AEB1-682C2B5AD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CCF-DE83-4F87-9908-E85FAAD68763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3B5111-1770-4A17-BC1D-B80032A0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1EAC7C-2872-4FBE-A2D6-6E133A73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F5AD3C-8611-42F5-81EB-A012ADF02A30}"/>
              </a:ext>
            </a:extLst>
          </p:cNvPr>
          <p:cNvSpPr/>
          <p:nvPr userDrawn="1"/>
        </p:nvSpPr>
        <p:spPr>
          <a:xfrm>
            <a:off x="-85458" y="5042019"/>
            <a:ext cx="12348673" cy="1815981"/>
          </a:xfrm>
          <a:prstGeom prst="rect">
            <a:avLst/>
          </a:prstGeom>
          <a:solidFill>
            <a:srgbClr val="00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Quell Linear Med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87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AFEDFA-FA5E-42CE-8ADF-24B664AC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225235-D135-4C2B-AC40-BB94F10B0C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47A3D3A-0F29-468D-8FBC-F5D4677CE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6D1817-D21B-41AD-B539-BC0CF818F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CCF-DE83-4F87-9908-E85FAAD68763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169015-6B1C-4096-B457-022842ECD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4FFDF5-74F7-407E-B1CF-7D53D392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69B3E4-837D-45B4-9C01-D33B203C94C5}"/>
              </a:ext>
            </a:extLst>
          </p:cNvPr>
          <p:cNvSpPr/>
          <p:nvPr userDrawn="1"/>
        </p:nvSpPr>
        <p:spPr>
          <a:xfrm>
            <a:off x="-85458" y="5042019"/>
            <a:ext cx="12348673" cy="1815981"/>
          </a:xfrm>
          <a:prstGeom prst="rect">
            <a:avLst/>
          </a:prstGeom>
          <a:solidFill>
            <a:srgbClr val="00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Quell Linear Med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6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5C2C84-1CA1-4677-B6AF-A90D0A14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solidFill>
            <a:schemeClr val="tx1"/>
          </a:solidFill>
        </p:spPr>
        <p:txBody>
          <a:bodyPr>
            <a:normAutofit/>
          </a:bodyPr>
          <a:lstStyle>
            <a:lvl1pPr>
              <a:defRPr sz="6000" cap="all" baseline="0">
                <a:solidFill>
                  <a:srgbClr val="00B0F0"/>
                </a:solidFill>
                <a:latin typeface="Quell Linear Medium" panose="000005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BF7361-53A1-4752-8D38-442CB0810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latin typeface="Quell Linear Medium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A8010F8-D754-47E3-A653-87144C00D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BE7ED1-4242-4DC6-8B6B-C88BDE89E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058A825-90E9-4599-9DD3-E152CB7BB6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E529E5E-7CE0-4561-BBAF-BEF41B69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CCF-DE83-4F87-9908-E85FAAD68763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42A49EC-D88F-4970-B6AE-0496F019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C67335C-9EE2-4B00-B173-53B9D14F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C8066C-73ED-4B96-AF7B-9C40FEDC42C1}"/>
              </a:ext>
            </a:extLst>
          </p:cNvPr>
          <p:cNvSpPr/>
          <p:nvPr userDrawn="1"/>
        </p:nvSpPr>
        <p:spPr>
          <a:xfrm>
            <a:off x="-85458" y="5042019"/>
            <a:ext cx="12348673" cy="1815981"/>
          </a:xfrm>
          <a:prstGeom prst="rect">
            <a:avLst/>
          </a:prstGeom>
          <a:solidFill>
            <a:srgbClr val="00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Quell Linear Med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84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C03F3C-683A-4D74-8CE8-736AEB04C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CEAC04C-1C1F-47EE-B5E2-41AD6405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CCF-DE83-4F87-9908-E85FAAD68763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82925A-2AEE-4236-A0DC-1AAAF0D4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57922F-2289-4578-9652-FC3BD7104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EF0C1F-8640-4B2A-8B36-418409D33A45}"/>
              </a:ext>
            </a:extLst>
          </p:cNvPr>
          <p:cNvSpPr/>
          <p:nvPr userDrawn="1"/>
        </p:nvSpPr>
        <p:spPr>
          <a:xfrm>
            <a:off x="-85458" y="5042019"/>
            <a:ext cx="12348673" cy="1815981"/>
          </a:xfrm>
          <a:prstGeom prst="rect">
            <a:avLst/>
          </a:prstGeom>
          <a:solidFill>
            <a:srgbClr val="00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Quell Linear Med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0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F4618BA-EF74-4C88-A5CA-ED787240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CCF-DE83-4F87-9908-E85FAAD68763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D66ABC7-B3CC-430C-8B75-AFF98CA93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3D2BD3-254A-4217-9C35-52220EE0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F99969-A067-4663-9793-5372B7B23B1C}"/>
              </a:ext>
            </a:extLst>
          </p:cNvPr>
          <p:cNvSpPr/>
          <p:nvPr userDrawn="1"/>
        </p:nvSpPr>
        <p:spPr>
          <a:xfrm>
            <a:off x="-85458" y="5042019"/>
            <a:ext cx="12348673" cy="1815981"/>
          </a:xfrm>
          <a:prstGeom prst="rect">
            <a:avLst/>
          </a:prstGeom>
          <a:solidFill>
            <a:srgbClr val="00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Quell Linear Med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3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F51B87-9A49-4A1F-90B9-A1EAF217B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157B38-4371-4DCB-98E3-71B7E6D83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2B11DF-AFBF-427C-84F4-14486BDD8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228521-D179-484B-B8BC-037CEF05E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CCF-DE83-4F87-9908-E85FAAD68763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B1E27F-88AC-48FD-AD10-2E208977A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9B168D-6898-4628-92B6-9F0C10324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7CBDD3-1A79-44DB-A090-9311C7A22228}"/>
              </a:ext>
            </a:extLst>
          </p:cNvPr>
          <p:cNvSpPr/>
          <p:nvPr userDrawn="1"/>
        </p:nvSpPr>
        <p:spPr>
          <a:xfrm>
            <a:off x="-85458" y="5042019"/>
            <a:ext cx="12348673" cy="1815981"/>
          </a:xfrm>
          <a:prstGeom prst="rect">
            <a:avLst/>
          </a:prstGeom>
          <a:solidFill>
            <a:srgbClr val="00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Quell Linear Med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36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EDDD417-E566-4F45-8E18-A8CA0A6766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02DC94-A923-4990-A4C0-7DEEA9E66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Quell Linear Medium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DE1B33-0BEA-417D-B39B-F6F23EFFF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BCCF-DE83-4F87-9908-E85FAAD68763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B182F9-7A7F-4015-B0EC-3811DDE4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50E031-48DB-499F-82FD-B34472280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25AABC-A424-419F-8CEE-06AA7A05C113}"/>
              </a:ext>
            </a:extLst>
          </p:cNvPr>
          <p:cNvSpPr/>
          <p:nvPr userDrawn="1"/>
        </p:nvSpPr>
        <p:spPr>
          <a:xfrm>
            <a:off x="-85458" y="5042019"/>
            <a:ext cx="12348673" cy="1815981"/>
          </a:xfrm>
          <a:prstGeom prst="rect">
            <a:avLst/>
          </a:prstGeom>
          <a:solidFill>
            <a:srgbClr val="00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Quell Linear Medium" panose="00000500000000000000" pitchFamily="50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14D990-0C81-4DDE-9567-4A9F77EC6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96950"/>
            <a:ext cx="9936459" cy="1060450"/>
          </a:xfrm>
          <a:solidFill>
            <a:schemeClr val="tx1"/>
          </a:solidFill>
        </p:spPr>
        <p:txBody>
          <a:bodyPr anchor="b">
            <a:noAutofit/>
          </a:bodyPr>
          <a:lstStyle>
            <a:lvl1pPr>
              <a:defRPr sz="6000">
                <a:solidFill>
                  <a:srgbClr val="00B0F0"/>
                </a:solidFill>
                <a:latin typeface="Quell Linear Medium" panose="000005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7032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332C79D-F3E7-4398-8592-83F99F672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3277AA-1490-4915-8514-CF0F886C8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2B0B6C-4B37-4A08-9338-E08F0C176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BBCCF-DE83-4F87-9908-E85FAAD68763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3D18FD-C5B9-42D5-A9BE-03FFF41A1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3680AC-D921-42B3-97F4-35ADBF7EB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FF8BA-3F67-4995-A6E5-790C3F91DB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16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7343471-4F56-4D44-9DFA-FD638C5A6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84255"/>
            <a:ext cx="9144000" cy="1476956"/>
          </a:xfrm>
          <a:prstGeom prst="rect">
            <a:avLst/>
          </a:prstGeom>
        </p:spPr>
      </p:pic>
      <p:sp>
        <p:nvSpPr>
          <p:cNvPr id="5" name="Sous-titre 4">
            <a:extLst>
              <a:ext uri="{FF2B5EF4-FFF2-40B4-BE49-F238E27FC236}">
                <a16:creationId xmlns:a16="http://schemas.microsoft.com/office/drawing/2014/main" id="{C9180256-06B8-4713-BEE1-17288653966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3113148"/>
            <a:ext cx="9144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Quell Linear Medium" panose="00000500000000000000" pitchFamily="50" charset="0"/>
              </a:rPr>
              <a:t>COMMUNICATION UNIFIÉE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7AB6E10-C1C4-4146-B62A-DA56DF34302A}"/>
              </a:ext>
            </a:extLst>
          </p:cNvPr>
          <p:cNvSpPr txBox="1"/>
          <p:nvPr/>
        </p:nvSpPr>
        <p:spPr>
          <a:xfrm flipH="1">
            <a:off x="1429649" y="3941029"/>
            <a:ext cx="9238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Quell Linear Medium" panose="00000500000000000000" pitchFamily="50" charset="0"/>
              </a:rPr>
              <a:t>INFORMATION - CENTRALISATION- MOBILITÉ</a:t>
            </a:r>
            <a:endParaRPr lang="fr-FR" sz="2000" dirty="0">
              <a:solidFill>
                <a:schemeClr val="bg1"/>
              </a:solidFill>
              <a:latin typeface="Quell Linear Med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194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7343471-4F56-4D44-9DFA-FD638C5A6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84255"/>
            <a:ext cx="9144000" cy="1476956"/>
          </a:xfrm>
          <a:prstGeom prst="rect">
            <a:avLst/>
          </a:prstGeom>
        </p:spPr>
      </p:pic>
      <p:sp>
        <p:nvSpPr>
          <p:cNvPr id="5" name="Sous-titre 4">
            <a:extLst>
              <a:ext uri="{FF2B5EF4-FFF2-40B4-BE49-F238E27FC236}">
                <a16:creationId xmlns:a16="http://schemas.microsoft.com/office/drawing/2014/main" id="{C9180256-06B8-4713-BEE1-17288653966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3113148"/>
            <a:ext cx="9144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Quell Linear Medium" panose="00000500000000000000" pitchFamily="50" charset="0"/>
              </a:rPr>
              <a:t>COMMUNICATION UNIFIÉE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7AB6E10-C1C4-4146-B62A-DA56DF34302A}"/>
              </a:ext>
            </a:extLst>
          </p:cNvPr>
          <p:cNvSpPr txBox="1"/>
          <p:nvPr/>
        </p:nvSpPr>
        <p:spPr>
          <a:xfrm flipH="1">
            <a:off x="1429649" y="3941029"/>
            <a:ext cx="9238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Quell Linear Medium" panose="00000500000000000000" pitchFamily="50" charset="0"/>
              </a:rPr>
              <a:t>CENTRALISATION – STIMULATION - MOBILITÉ</a:t>
            </a:r>
            <a:endParaRPr lang="fr-FR" sz="2000" dirty="0">
              <a:solidFill>
                <a:schemeClr val="bg1"/>
              </a:solidFill>
              <a:latin typeface="Quell Linear Med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4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39525AB7-AD22-43EE-A1ED-AD1E4ED0838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145" r="2145"/>
          <a:stretch/>
        </p:blipFill>
        <p:spPr>
          <a:xfrm>
            <a:off x="5787037" y="823523"/>
            <a:ext cx="5282577" cy="417117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BEAFB70-B295-49FB-98AE-A2DF96E42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061048"/>
            <a:ext cx="7105141" cy="996351"/>
          </a:xfrm>
        </p:spPr>
        <p:txBody>
          <a:bodyPr/>
          <a:lstStyle/>
          <a:p>
            <a:r>
              <a:rPr lang="fr-FR" b="1" dirty="0">
                <a:solidFill>
                  <a:srgbClr val="00B0F0"/>
                </a:solidFill>
                <a:latin typeface="Quell Linear Medium" panose="00000500000000000000" pitchFamily="50" charset="0"/>
              </a:rPr>
              <a:t>INT</a:t>
            </a:r>
            <a:r>
              <a:rPr lang="fr-FR" dirty="0"/>
              <a:t>É</a:t>
            </a:r>
            <a:r>
              <a:rPr lang="fr-FR" b="1" dirty="0">
                <a:solidFill>
                  <a:srgbClr val="00B0F0"/>
                </a:solidFill>
                <a:latin typeface="Quell Linear Medium" panose="00000500000000000000" pitchFamily="50" charset="0"/>
              </a:rPr>
              <a:t>GRATION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D377A13-8272-C780-614F-CCF3171CA7E8}"/>
              </a:ext>
            </a:extLst>
          </p:cNvPr>
          <p:cNvSpPr txBox="1"/>
          <p:nvPr/>
        </p:nvSpPr>
        <p:spPr>
          <a:xfrm>
            <a:off x="2617150" y="2661279"/>
            <a:ext cx="6174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ZENDESK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4646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3DC6C6B6-78E4-BF9C-44E0-85AAB5C4D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07" y="1612502"/>
            <a:ext cx="9430870" cy="3242299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14A7B4-1422-4A1F-8E65-648A628E3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6335" y="3842483"/>
            <a:ext cx="2105253" cy="429651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00000"/>
              </a:lnSpc>
            </a:pPr>
            <a:r>
              <a:rPr lang="fr-FR" sz="1600" b="0" i="0" dirty="0">
                <a:solidFill>
                  <a:srgbClr val="000000"/>
                </a:solidFill>
                <a:effectLst/>
              </a:rPr>
              <a:t>Cliquer sur l’icone “CELY” pour télécharger l’App</a:t>
            </a:r>
            <a:endParaRPr lang="fr-FR" sz="1600" dirty="0"/>
          </a:p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E1DFCDD-2349-4B63-9E08-B72BA7BD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030" y="292613"/>
            <a:ext cx="9936459" cy="1150637"/>
          </a:xfrm>
        </p:spPr>
        <p:txBody>
          <a:bodyPr/>
          <a:lstStyle/>
          <a:p>
            <a:r>
              <a:rPr lang="fr-FR" dirty="0"/>
              <a:t>EXTENSION ZENDESK</a:t>
            </a:r>
            <a:br>
              <a:rPr lang="fr-FR" dirty="0"/>
            </a:br>
            <a:r>
              <a:rPr lang="fr-FR" sz="2000" dirty="0"/>
              <a:t>TELECHARGER CELY DEPUIS ZENDESK 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FE4FC33-20D5-41F7-A3B3-5E7A7BB2DDF7}"/>
              </a:ext>
            </a:extLst>
          </p:cNvPr>
          <p:cNvCxnSpPr>
            <a:cxnSpLocks/>
          </p:cNvCxnSpPr>
          <p:nvPr/>
        </p:nvCxnSpPr>
        <p:spPr>
          <a:xfrm flipH="1">
            <a:off x="2251230" y="3689106"/>
            <a:ext cx="764724" cy="0"/>
          </a:xfrm>
          <a:prstGeom prst="straightConnector1">
            <a:avLst/>
          </a:prstGeom>
          <a:ln w="60325">
            <a:solidFill>
              <a:srgbClr val="FF0000"/>
            </a:solidFill>
            <a:tailEnd type="stealt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FAE5B8B7-B70F-38F5-35FF-07F1E3416F69}"/>
              </a:ext>
            </a:extLst>
          </p:cNvPr>
          <p:cNvSpPr txBox="1"/>
          <p:nvPr/>
        </p:nvSpPr>
        <p:spPr>
          <a:xfrm>
            <a:off x="3043773" y="3528704"/>
            <a:ext cx="617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B28B270-3347-427E-2FF1-086F2B7688F2}"/>
              </a:ext>
            </a:extLst>
          </p:cNvPr>
          <p:cNvSpPr txBox="1"/>
          <p:nvPr/>
        </p:nvSpPr>
        <p:spPr>
          <a:xfrm>
            <a:off x="3015954" y="3474212"/>
            <a:ext cx="617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6A240D-D9C0-D043-6054-B9E6226461CF}"/>
              </a:ext>
            </a:extLst>
          </p:cNvPr>
          <p:cNvSpPr/>
          <p:nvPr/>
        </p:nvSpPr>
        <p:spPr>
          <a:xfrm>
            <a:off x="4426721" y="3632877"/>
            <a:ext cx="3931065" cy="1288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36A97753-540F-B44D-F235-8AA7A45496EE}"/>
              </a:ext>
            </a:extLst>
          </p:cNvPr>
          <p:cNvCxnSpPr>
            <a:cxnSpLocks/>
          </p:cNvCxnSpPr>
          <p:nvPr/>
        </p:nvCxnSpPr>
        <p:spPr>
          <a:xfrm flipH="1">
            <a:off x="6058650" y="4057309"/>
            <a:ext cx="2152209" cy="0"/>
          </a:xfrm>
          <a:prstGeom prst="straightConnector1">
            <a:avLst/>
          </a:prstGeom>
          <a:ln w="60325">
            <a:solidFill>
              <a:srgbClr val="FF0000"/>
            </a:solidFill>
            <a:tailEnd type="stealt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41F38A5A-3045-2481-0E38-28C29795C3F3}"/>
              </a:ext>
            </a:extLst>
          </p:cNvPr>
          <p:cNvSpPr txBox="1">
            <a:spLocks/>
          </p:cNvSpPr>
          <p:nvPr/>
        </p:nvSpPr>
        <p:spPr>
          <a:xfrm>
            <a:off x="57" y="3482048"/>
            <a:ext cx="2183394" cy="637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Quell Linear Medium" panose="00000500000000000000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400" b="0" i="0" dirty="0">
                <a:effectLst/>
              </a:rPr>
              <a:t>Renseigner </a:t>
            </a:r>
            <a:r>
              <a:rPr lang="fr-FR" sz="1400" b="0" i="0" dirty="0" err="1">
                <a:effectLst/>
              </a:rPr>
              <a:t>Cely</a:t>
            </a:r>
            <a:r>
              <a:rPr lang="fr-FR" sz="1400" b="0" i="0" dirty="0">
                <a:effectLst/>
              </a:rPr>
              <a:t> dans la barre de recherche</a:t>
            </a:r>
            <a:endParaRPr lang="fr-FR" sz="1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0DACE2-32F3-69F4-9959-B89E4ECC2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739" y="3658878"/>
            <a:ext cx="676813" cy="67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72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>
            <a:extLst>
              <a:ext uri="{FF2B5EF4-FFF2-40B4-BE49-F238E27FC236}">
                <a16:creationId xmlns:a16="http://schemas.microsoft.com/office/drawing/2014/main" id="{AC451AAD-CEAA-9F85-50FB-FF2489DA5DE0}"/>
              </a:ext>
            </a:extLst>
          </p:cNvPr>
          <p:cNvSpPr/>
          <p:nvPr/>
        </p:nvSpPr>
        <p:spPr>
          <a:xfrm>
            <a:off x="862014" y="1735811"/>
            <a:ext cx="7798344" cy="3480091"/>
          </a:xfrm>
          <a:custGeom>
            <a:avLst/>
            <a:gdLst/>
            <a:ahLst/>
            <a:cxnLst/>
            <a:rect l="l" t="t" r="r" b="b"/>
            <a:pathLst>
              <a:path w="8968465" h="3943700">
                <a:moveTo>
                  <a:pt x="0" y="0"/>
                </a:moveTo>
                <a:lnTo>
                  <a:pt x="8968465" y="0"/>
                </a:lnTo>
                <a:lnTo>
                  <a:pt x="8968465" y="3943699"/>
                </a:lnTo>
                <a:lnTo>
                  <a:pt x="0" y="39436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434" b="-11450"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6C92F3-9BC3-48C4-AB2D-3BE25A4D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ZENDESK</a:t>
            </a:r>
            <a:br>
              <a:rPr lang="fr-FR" dirty="0"/>
            </a:br>
            <a:r>
              <a:rPr lang="fr-FR" sz="2000" dirty="0"/>
              <a:t>INTEGRATION A CELY</a:t>
            </a:r>
            <a:endParaRPr lang="fr-FR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1BC6F6BC-35C3-CD6C-0FC9-7AD073A773E4}"/>
              </a:ext>
            </a:extLst>
          </p:cNvPr>
          <p:cNvCxnSpPr>
            <a:cxnSpLocks/>
          </p:cNvCxnSpPr>
          <p:nvPr/>
        </p:nvCxnSpPr>
        <p:spPr>
          <a:xfrm flipH="1">
            <a:off x="7118647" y="3584685"/>
            <a:ext cx="1803162" cy="876220"/>
          </a:xfrm>
          <a:prstGeom prst="straightConnector1">
            <a:avLst/>
          </a:prstGeom>
          <a:ln w="60325">
            <a:solidFill>
              <a:srgbClr val="FF0000"/>
            </a:solidFill>
            <a:tailEnd type="stealt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66E6AC0-AA32-58BD-3B2B-2E7B5B97B64B}"/>
              </a:ext>
            </a:extLst>
          </p:cNvPr>
          <p:cNvCxnSpPr>
            <a:cxnSpLocks/>
          </p:cNvCxnSpPr>
          <p:nvPr/>
        </p:nvCxnSpPr>
        <p:spPr>
          <a:xfrm flipH="1" flipV="1">
            <a:off x="6369227" y="2421033"/>
            <a:ext cx="2552582" cy="1163652"/>
          </a:xfrm>
          <a:prstGeom prst="straightConnector1">
            <a:avLst/>
          </a:prstGeom>
          <a:ln w="60325">
            <a:solidFill>
              <a:srgbClr val="FF0000"/>
            </a:solidFill>
            <a:tailEnd type="stealt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E614E72E-B2CC-0BE4-966A-2DF4CF58F0F7}"/>
              </a:ext>
            </a:extLst>
          </p:cNvPr>
          <p:cNvSpPr txBox="1">
            <a:spLocks/>
          </p:cNvSpPr>
          <p:nvPr/>
        </p:nvSpPr>
        <p:spPr>
          <a:xfrm>
            <a:off x="9019280" y="3241783"/>
            <a:ext cx="2669629" cy="685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 b="0" i="0" dirty="0">
                <a:effectLst/>
                <a:latin typeface="Quell Linear Medium" panose="00000500000000000000" pitchFamily="50" charset="0"/>
              </a:rPr>
              <a:t>Aller dans paramètres puis intégrations et cliquez sur “connecter”</a:t>
            </a:r>
            <a:endParaRPr lang="fr-FR" sz="1400" dirty="0">
              <a:effectLst/>
              <a:latin typeface="Quell Linear Medium" panose="00000500000000000000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latin typeface="Quell Linear Medium" panose="00000500000000000000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latin typeface="Quell Linear Medium" panose="00000500000000000000" pitchFamily="50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C0C4B6-5517-9A09-B751-8F124C8F0681}"/>
              </a:ext>
            </a:extLst>
          </p:cNvPr>
          <p:cNvSpPr/>
          <p:nvPr/>
        </p:nvSpPr>
        <p:spPr>
          <a:xfrm>
            <a:off x="6910623" y="1966126"/>
            <a:ext cx="416048" cy="59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1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74B146CE-5ADB-3E31-9A2A-CAB662D5B0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05"/>
          <a:stretch/>
        </p:blipFill>
        <p:spPr>
          <a:xfrm>
            <a:off x="1333144" y="4181196"/>
            <a:ext cx="9716568" cy="688723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CF2FC83-1541-BD5B-0D2B-11D835CFA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17" y="1505985"/>
            <a:ext cx="52197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EE1DFCDD-2349-4B63-9E08-B72BA7BD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030" y="292613"/>
            <a:ext cx="9936459" cy="1150637"/>
          </a:xfrm>
        </p:spPr>
        <p:txBody>
          <a:bodyPr/>
          <a:lstStyle/>
          <a:p>
            <a:r>
              <a:rPr lang="fr-FR" dirty="0"/>
              <a:t>EXTENSION ZENDESK</a:t>
            </a:r>
            <a:br>
              <a:rPr lang="fr-FR" dirty="0"/>
            </a:br>
            <a:r>
              <a:rPr lang="fr-FR" sz="2000" dirty="0"/>
              <a:t>INTEGRATION A CELY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FE4FC33-20D5-41F7-A3B3-5E7A7BB2DDF7}"/>
              </a:ext>
            </a:extLst>
          </p:cNvPr>
          <p:cNvCxnSpPr>
            <a:cxnSpLocks/>
          </p:cNvCxnSpPr>
          <p:nvPr/>
        </p:nvCxnSpPr>
        <p:spPr>
          <a:xfrm flipH="1" flipV="1">
            <a:off x="5150267" y="2273181"/>
            <a:ext cx="3839909" cy="1056115"/>
          </a:xfrm>
          <a:prstGeom prst="straightConnector1">
            <a:avLst/>
          </a:prstGeom>
          <a:ln w="60325">
            <a:solidFill>
              <a:srgbClr val="FF0000"/>
            </a:solidFill>
            <a:tailEnd type="stealt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FAE5B8B7-B70F-38F5-35FF-07F1E3416F69}"/>
              </a:ext>
            </a:extLst>
          </p:cNvPr>
          <p:cNvSpPr txBox="1"/>
          <p:nvPr/>
        </p:nvSpPr>
        <p:spPr>
          <a:xfrm>
            <a:off x="3043773" y="3528704"/>
            <a:ext cx="617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B28B270-3347-427E-2FF1-086F2B7688F2}"/>
              </a:ext>
            </a:extLst>
          </p:cNvPr>
          <p:cNvSpPr txBox="1"/>
          <p:nvPr/>
        </p:nvSpPr>
        <p:spPr>
          <a:xfrm>
            <a:off x="3015954" y="3474212"/>
            <a:ext cx="617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36A97753-540F-B44D-F235-8AA7A45496EE}"/>
              </a:ext>
            </a:extLst>
          </p:cNvPr>
          <p:cNvCxnSpPr>
            <a:cxnSpLocks/>
          </p:cNvCxnSpPr>
          <p:nvPr/>
        </p:nvCxnSpPr>
        <p:spPr>
          <a:xfrm flipH="1">
            <a:off x="3043773" y="3329296"/>
            <a:ext cx="5946403" cy="866687"/>
          </a:xfrm>
          <a:prstGeom prst="straightConnector1">
            <a:avLst/>
          </a:prstGeom>
          <a:ln w="60325">
            <a:solidFill>
              <a:srgbClr val="FF0000"/>
            </a:solidFill>
            <a:tailEnd type="stealt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41F38A5A-3045-2481-0E38-28C29795C3F3}"/>
              </a:ext>
            </a:extLst>
          </p:cNvPr>
          <p:cNvSpPr txBox="1">
            <a:spLocks/>
          </p:cNvSpPr>
          <p:nvPr/>
        </p:nvSpPr>
        <p:spPr>
          <a:xfrm>
            <a:off x="9098846" y="2215478"/>
            <a:ext cx="2501180" cy="790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Quell Linear Medium" panose="00000500000000000000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0" i="0" dirty="0">
                <a:effectLst/>
              </a:rPr>
              <a:t>Ce bouton apparaît, il vous faut l’URL de votre </a:t>
            </a:r>
            <a:r>
              <a:rPr lang="fr-FR" sz="1400" b="0" i="0" dirty="0" err="1">
                <a:effectLst/>
              </a:rPr>
              <a:t>compte“connecter</a:t>
            </a:r>
            <a:endParaRPr lang="fr-FR" sz="1400" b="0" i="0" dirty="0">
              <a:effectLst/>
            </a:endParaRPr>
          </a:p>
          <a:p>
            <a:r>
              <a:rPr lang="fr-FR" sz="1400" b="0" i="0" dirty="0">
                <a:effectLst/>
              </a:rPr>
              <a:t>Sur votre compte </a:t>
            </a:r>
            <a:r>
              <a:rPr lang="fr-FR" sz="1400" b="0" i="0" dirty="0" err="1">
                <a:effectLst/>
              </a:rPr>
              <a:t>Zendesk</a:t>
            </a:r>
            <a:r>
              <a:rPr lang="fr-FR" sz="1400" b="0" i="0" dirty="0">
                <a:effectLst/>
              </a:rPr>
              <a:t>, </a:t>
            </a:r>
            <a:r>
              <a:rPr lang="fr-FR" sz="1400" b="0" i="0" dirty="0" err="1">
                <a:effectLst/>
              </a:rPr>
              <a:t>séléctionner</a:t>
            </a:r>
            <a:r>
              <a:rPr lang="fr-FR" sz="1400" b="0" i="0" dirty="0">
                <a:effectLst/>
              </a:rPr>
              <a:t> votre URL ( entre “//” et “.</a:t>
            </a:r>
            <a:r>
              <a:rPr lang="fr-FR" sz="1400" b="0" i="0" dirty="0" err="1">
                <a:effectLst/>
              </a:rPr>
              <a:t>zendesk</a:t>
            </a:r>
            <a:r>
              <a:rPr lang="fr-FR" sz="1400" b="0" i="0" dirty="0">
                <a:effectLst/>
              </a:rPr>
              <a:t>”) comme l’exemple ci-dessous et intégrer l’URL dans CELY”</a:t>
            </a:r>
            <a:endParaRPr lang="fr-FR" sz="1400" dirty="0"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A30E11-E213-FB12-BB55-7C7B47371FFE}"/>
              </a:ext>
            </a:extLst>
          </p:cNvPr>
          <p:cNvSpPr/>
          <p:nvPr/>
        </p:nvSpPr>
        <p:spPr>
          <a:xfrm>
            <a:off x="2323847" y="4225893"/>
            <a:ext cx="416048" cy="59823"/>
          </a:xfrm>
          <a:prstGeom prst="rect">
            <a:avLst/>
          </a:prstGeom>
          <a:solidFill>
            <a:srgbClr val="98C0F5"/>
          </a:solidFill>
          <a:ln>
            <a:solidFill>
              <a:srgbClr val="98C0F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60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BC8477B-EFDC-2B64-8B90-E88B05D61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57577"/>
            <a:ext cx="4863835" cy="30375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C688EC7-FE2F-8EE6-9ABE-0786E3F453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r="35028" b="22790"/>
          <a:stretch/>
        </p:blipFill>
        <p:spPr>
          <a:xfrm>
            <a:off x="83049" y="2004452"/>
            <a:ext cx="5315484" cy="243183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50CD184-5EFC-4CDE-89E9-99821B1BF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EXTENSION ZENDESK</a:t>
            </a:r>
            <a:br>
              <a:rPr lang="fr-FR" dirty="0"/>
            </a:br>
            <a:r>
              <a:rPr lang="fr-FR" sz="2000" dirty="0"/>
              <a:t>INTEGRATION A CELY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5321451-7A04-4356-8B0D-3A2CAAA29997}"/>
              </a:ext>
            </a:extLst>
          </p:cNvPr>
          <p:cNvSpPr txBox="1"/>
          <p:nvPr/>
        </p:nvSpPr>
        <p:spPr>
          <a:xfrm>
            <a:off x="205042" y="5278117"/>
            <a:ext cx="29830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0" i="0" dirty="0">
                <a:solidFill>
                  <a:schemeClr val="bg1"/>
                </a:solidFill>
                <a:effectLst/>
                <a:latin typeface="Quell Linear Medium" panose="00000500000000000000" pitchFamily="50" charset="0"/>
              </a:rPr>
              <a:t>Cette page s’ouvre automatiquement, cliquer sur autoriser</a:t>
            </a:r>
            <a:endParaRPr lang="en-US" sz="1400" dirty="0">
              <a:solidFill>
                <a:schemeClr val="bg1"/>
              </a:solidFill>
              <a:latin typeface="Quell Linear Medium" panose="00000500000000000000" pitchFamily="50" charset="0"/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B0AD771-8243-4B79-B8B9-141D4E142162}"/>
              </a:ext>
            </a:extLst>
          </p:cNvPr>
          <p:cNvCxnSpPr>
            <a:cxnSpLocks/>
          </p:cNvCxnSpPr>
          <p:nvPr/>
        </p:nvCxnSpPr>
        <p:spPr>
          <a:xfrm flipV="1">
            <a:off x="10024217" y="4436288"/>
            <a:ext cx="264919" cy="1301608"/>
          </a:xfrm>
          <a:prstGeom prst="straightConnector1">
            <a:avLst/>
          </a:prstGeom>
          <a:ln w="60325">
            <a:solidFill>
              <a:srgbClr val="FF0000"/>
            </a:solidFill>
            <a:tailEnd type="stealt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DD40190-443D-418B-A06F-47D9689F4EA2}"/>
              </a:ext>
            </a:extLst>
          </p:cNvPr>
          <p:cNvCxnSpPr>
            <a:cxnSpLocks/>
          </p:cNvCxnSpPr>
          <p:nvPr/>
        </p:nvCxnSpPr>
        <p:spPr>
          <a:xfrm flipV="1">
            <a:off x="1760434" y="4289989"/>
            <a:ext cx="0" cy="897308"/>
          </a:xfrm>
          <a:prstGeom prst="straightConnector1">
            <a:avLst/>
          </a:prstGeom>
          <a:ln w="60325">
            <a:solidFill>
              <a:srgbClr val="FF0000"/>
            </a:solidFill>
            <a:tailEnd type="stealt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5B820618-87A1-A62A-C2E8-F983BFA87685}"/>
              </a:ext>
            </a:extLst>
          </p:cNvPr>
          <p:cNvSpPr txBox="1"/>
          <p:nvPr/>
        </p:nvSpPr>
        <p:spPr>
          <a:xfrm>
            <a:off x="7512406" y="5709617"/>
            <a:ext cx="298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0" i="0" dirty="0">
                <a:solidFill>
                  <a:srgbClr val="FEFEFE"/>
                </a:solidFill>
                <a:effectLst/>
                <a:latin typeface="YAEzXkEpltE 0"/>
              </a:rPr>
              <a:t>Votre </a:t>
            </a:r>
            <a:r>
              <a:rPr lang="fr-FR" sz="1400" b="0" i="0" dirty="0" err="1">
                <a:solidFill>
                  <a:srgbClr val="FEFEFE"/>
                </a:solidFill>
                <a:effectLst/>
                <a:latin typeface="YAEzXkEpltE 0"/>
              </a:rPr>
              <a:t>Zendesk</a:t>
            </a:r>
            <a:r>
              <a:rPr lang="fr-FR" sz="1400" b="0" i="0" dirty="0">
                <a:solidFill>
                  <a:srgbClr val="FEFEFE"/>
                </a:solidFill>
                <a:effectLst/>
                <a:latin typeface="YAEzXkEpltE 0"/>
              </a:rPr>
              <a:t> est connecté </a:t>
            </a:r>
            <a:endParaRPr lang="fr-FR" sz="1400" dirty="0">
              <a:solidFill>
                <a:srgbClr val="FEFEFE"/>
              </a:solidFill>
              <a:effectLst/>
              <a:latin typeface="YAEzXkEpltE 0"/>
            </a:endParaRPr>
          </a:p>
          <a:p>
            <a:pPr algn="ctr"/>
            <a:r>
              <a:rPr lang="fr-FR" sz="1400" b="0" i="0" dirty="0">
                <a:solidFill>
                  <a:srgbClr val="FEFEFE"/>
                </a:solidFill>
                <a:effectLst/>
                <a:latin typeface="YAEzXkEpltE 0"/>
              </a:rPr>
              <a:t>à CELY</a:t>
            </a:r>
            <a:endParaRPr lang="fr-FR" sz="1400" dirty="0">
              <a:solidFill>
                <a:srgbClr val="FEFEFE"/>
              </a:solidFill>
              <a:effectLst/>
              <a:latin typeface="YAEzXkEpltE 0"/>
            </a:endParaRPr>
          </a:p>
        </p:txBody>
      </p:sp>
    </p:spTree>
    <p:extLst>
      <p:ext uri="{BB962C8B-B14F-4D97-AF65-F5344CB8AC3E}">
        <p14:creationId xmlns:p14="http://schemas.microsoft.com/office/powerpoint/2010/main" val="3061500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E76A7F0-0CCF-8FBB-29AE-819467A95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" t="25669" r="3146" b="5324"/>
          <a:stretch/>
        </p:blipFill>
        <p:spPr>
          <a:xfrm>
            <a:off x="446158" y="1914260"/>
            <a:ext cx="8004586" cy="451062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50CD184-5EFC-4CDE-89E9-99821B1BF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EXTENSION ZENDESK</a:t>
            </a:r>
            <a:br>
              <a:rPr lang="fr-FR" dirty="0"/>
            </a:br>
            <a:r>
              <a:rPr lang="fr-FR" sz="2000" dirty="0"/>
              <a:t>TROUVER VOS APPELS DEPUIS ZENDESK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5321451-7A04-4356-8B0D-3A2CAAA29997}"/>
              </a:ext>
            </a:extLst>
          </p:cNvPr>
          <p:cNvSpPr txBox="1"/>
          <p:nvPr/>
        </p:nvSpPr>
        <p:spPr>
          <a:xfrm>
            <a:off x="8699619" y="2040269"/>
            <a:ext cx="2844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0" i="0" dirty="0">
                <a:effectLst/>
              </a:rPr>
              <a:t>Trouver vos appels CELY depuis </a:t>
            </a:r>
            <a:r>
              <a:rPr lang="fr-FR" sz="2000" b="0" i="0" dirty="0" err="1">
                <a:effectLst/>
              </a:rPr>
              <a:t>Zendesk</a:t>
            </a:r>
            <a:endParaRPr lang="en-US" sz="2000" dirty="0">
              <a:latin typeface="Quell Linear Medium" panose="00000500000000000000" pitchFamily="50" charset="0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231C1A8C-9AB2-D01A-F448-69EEB6AFA94E}"/>
              </a:ext>
            </a:extLst>
          </p:cNvPr>
          <p:cNvCxnSpPr>
            <a:cxnSpLocks/>
          </p:cNvCxnSpPr>
          <p:nvPr/>
        </p:nvCxnSpPr>
        <p:spPr>
          <a:xfrm flipH="1">
            <a:off x="7100507" y="2394212"/>
            <a:ext cx="1599112" cy="0"/>
          </a:xfrm>
          <a:prstGeom prst="straightConnector1">
            <a:avLst/>
          </a:prstGeom>
          <a:ln w="60325">
            <a:solidFill>
              <a:srgbClr val="FF0000"/>
            </a:solidFill>
            <a:tailEnd type="stealt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63A1932-8819-624D-3B0F-C55CB15784A6}"/>
              </a:ext>
            </a:extLst>
          </p:cNvPr>
          <p:cNvSpPr/>
          <p:nvPr/>
        </p:nvSpPr>
        <p:spPr>
          <a:xfrm>
            <a:off x="1119499" y="4324172"/>
            <a:ext cx="478565" cy="94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A3DDA9-923D-3E0F-30C6-6DF680D27D97}"/>
              </a:ext>
            </a:extLst>
          </p:cNvPr>
          <p:cNvSpPr/>
          <p:nvPr/>
        </p:nvSpPr>
        <p:spPr>
          <a:xfrm>
            <a:off x="1119499" y="3107364"/>
            <a:ext cx="888762" cy="94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DD7A5E-DF20-5B49-FA62-8E8DB7C1C265}"/>
              </a:ext>
            </a:extLst>
          </p:cNvPr>
          <p:cNvSpPr/>
          <p:nvPr/>
        </p:nvSpPr>
        <p:spPr>
          <a:xfrm>
            <a:off x="839788" y="2495993"/>
            <a:ext cx="1230594" cy="187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AD4D5-5E23-B1EA-6E81-761E2AFD0C7B}"/>
              </a:ext>
            </a:extLst>
          </p:cNvPr>
          <p:cNvSpPr/>
          <p:nvPr/>
        </p:nvSpPr>
        <p:spPr>
          <a:xfrm>
            <a:off x="5512035" y="2308608"/>
            <a:ext cx="350379" cy="8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293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78866B1-2CEB-A530-64F2-E108B0185E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t="25919" r="3361" b="5545"/>
          <a:stretch/>
        </p:blipFill>
        <p:spPr>
          <a:xfrm>
            <a:off x="264920" y="1944533"/>
            <a:ext cx="8468883" cy="470018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870B406-FDE2-4ABC-A684-B3EF23D7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EXTENSION ZENDESK</a:t>
            </a:r>
            <a:br>
              <a:rPr lang="fr-FR" dirty="0"/>
            </a:br>
            <a:r>
              <a:rPr lang="fr-FR" sz="2200" dirty="0"/>
              <a:t>INITIER DES APPELS DEPUIS ZENDESK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4C8982-306D-4E35-8C21-6EB817E6C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53443" y="2461403"/>
            <a:ext cx="3048065" cy="62384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1600" b="0" i="0" dirty="0">
                <a:effectLst/>
              </a:rPr>
              <a:t>Depuis l’icone CELY, initier des appels depuis </a:t>
            </a:r>
            <a:r>
              <a:rPr lang="fr-FR" sz="1600" b="0" i="0" dirty="0" err="1">
                <a:effectLst/>
              </a:rPr>
              <a:t>Zendesk</a:t>
            </a:r>
            <a:endParaRPr lang="fr-FR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5E78EF0-DB7F-F656-C4C2-3672094B4BC4}"/>
              </a:ext>
            </a:extLst>
          </p:cNvPr>
          <p:cNvCxnSpPr>
            <a:cxnSpLocks/>
          </p:cNvCxnSpPr>
          <p:nvPr/>
        </p:nvCxnSpPr>
        <p:spPr>
          <a:xfrm flipH="1" flipV="1">
            <a:off x="6486258" y="2110811"/>
            <a:ext cx="2367185" cy="623843"/>
          </a:xfrm>
          <a:prstGeom prst="straightConnector1">
            <a:avLst/>
          </a:prstGeom>
          <a:ln w="60325">
            <a:solidFill>
              <a:srgbClr val="FF0000"/>
            </a:solidFill>
            <a:tailEnd type="stealt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C4C353EE-2894-A482-50D1-92D1AECE476A}"/>
              </a:ext>
            </a:extLst>
          </p:cNvPr>
          <p:cNvCxnSpPr>
            <a:cxnSpLocks/>
          </p:cNvCxnSpPr>
          <p:nvPr/>
        </p:nvCxnSpPr>
        <p:spPr>
          <a:xfrm flipH="1" flipV="1">
            <a:off x="7144284" y="2615013"/>
            <a:ext cx="1709159" cy="119641"/>
          </a:xfrm>
          <a:prstGeom prst="straightConnector1">
            <a:avLst/>
          </a:prstGeom>
          <a:ln w="60325">
            <a:solidFill>
              <a:srgbClr val="FF0000"/>
            </a:solidFill>
            <a:tailEnd type="stealt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214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778304-FEB2-06E8-5519-3FD1402EC4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" t="26167" r="4087" b="6542"/>
          <a:stretch/>
        </p:blipFill>
        <p:spPr>
          <a:xfrm>
            <a:off x="3493482" y="1799709"/>
            <a:ext cx="8340697" cy="4614729"/>
          </a:xfrm>
          <a:prstGeom prst="rect">
            <a:avLst/>
          </a:prstGeom>
        </p:spPr>
      </p:pic>
      <p:grpSp>
        <p:nvGrpSpPr>
          <p:cNvPr id="91" name="Group 16">
            <a:extLst>
              <a:ext uri="{FF2B5EF4-FFF2-40B4-BE49-F238E27FC236}">
                <a16:creationId xmlns:a16="http://schemas.microsoft.com/office/drawing/2014/main" id="{1A7C27AC-118F-9992-1F22-94C8D2854C0C}"/>
              </a:ext>
            </a:extLst>
          </p:cNvPr>
          <p:cNvGrpSpPr/>
          <p:nvPr/>
        </p:nvGrpSpPr>
        <p:grpSpPr>
          <a:xfrm>
            <a:off x="7812274" y="4107074"/>
            <a:ext cx="367199" cy="146476"/>
            <a:chOff x="0" y="0"/>
            <a:chExt cx="145066" cy="57867"/>
          </a:xfrm>
        </p:grpSpPr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D5BF9AEC-7A4B-1399-4ABF-1615B210CA44}"/>
                </a:ext>
              </a:extLst>
            </p:cNvPr>
            <p:cNvSpPr/>
            <p:nvPr/>
          </p:nvSpPr>
          <p:spPr>
            <a:xfrm>
              <a:off x="0" y="0"/>
              <a:ext cx="145066" cy="57867"/>
            </a:xfrm>
            <a:custGeom>
              <a:avLst/>
              <a:gdLst/>
              <a:ahLst/>
              <a:cxnLst/>
              <a:rect l="l" t="t" r="r" b="b"/>
              <a:pathLst>
                <a:path w="145066" h="57867">
                  <a:moveTo>
                    <a:pt x="0" y="0"/>
                  </a:moveTo>
                  <a:lnTo>
                    <a:pt x="145066" y="0"/>
                  </a:lnTo>
                  <a:lnTo>
                    <a:pt x="145066" y="57867"/>
                  </a:lnTo>
                  <a:lnTo>
                    <a:pt x="0" y="578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TextBox 18">
              <a:extLst>
                <a:ext uri="{FF2B5EF4-FFF2-40B4-BE49-F238E27FC236}">
                  <a16:creationId xmlns:a16="http://schemas.microsoft.com/office/drawing/2014/main" id="{C25D1E3E-2FC8-8805-7179-99B6A810C5F3}"/>
                </a:ext>
              </a:extLst>
            </p:cNvPr>
            <p:cNvSpPr txBox="1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3"/>
                </a:lnSpc>
              </a:pPr>
              <a:endParaRPr/>
            </a:p>
          </p:txBody>
        </p:sp>
      </p:grpSp>
      <p:grpSp>
        <p:nvGrpSpPr>
          <p:cNvPr id="97" name="Group 28">
            <a:extLst>
              <a:ext uri="{FF2B5EF4-FFF2-40B4-BE49-F238E27FC236}">
                <a16:creationId xmlns:a16="http://schemas.microsoft.com/office/drawing/2014/main" id="{0F0C811B-408A-7A6D-19E4-56D1D5424801}"/>
              </a:ext>
            </a:extLst>
          </p:cNvPr>
          <p:cNvGrpSpPr/>
          <p:nvPr/>
        </p:nvGrpSpPr>
        <p:grpSpPr>
          <a:xfrm>
            <a:off x="8793206" y="2939090"/>
            <a:ext cx="1082225" cy="45719"/>
            <a:chOff x="0" y="0"/>
            <a:chExt cx="427546" cy="284387"/>
          </a:xfrm>
        </p:grpSpPr>
        <p:sp>
          <p:nvSpPr>
            <p:cNvPr id="98" name="Freeform 29">
              <a:extLst>
                <a:ext uri="{FF2B5EF4-FFF2-40B4-BE49-F238E27FC236}">
                  <a16:creationId xmlns:a16="http://schemas.microsoft.com/office/drawing/2014/main" id="{B634DAD5-3431-AB29-50E4-438BF567A17D}"/>
                </a:ext>
              </a:extLst>
            </p:cNvPr>
            <p:cNvSpPr/>
            <p:nvPr/>
          </p:nvSpPr>
          <p:spPr>
            <a:xfrm>
              <a:off x="0" y="0"/>
              <a:ext cx="427546" cy="284387"/>
            </a:xfrm>
            <a:custGeom>
              <a:avLst/>
              <a:gdLst/>
              <a:ahLst/>
              <a:cxnLst/>
              <a:rect l="l" t="t" r="r" b="b"/>
              <a:pathLst>
                <a:path w="427546" h="284387">
                  <a:moveTo>
                    <a:pt x="0" y="0"/>
                  </a:moveTo>
                  <a:lnTo>
                    <a:pt x="427546" y="0"/>
                  </a:lnTo>
                  <a:lnTo>
                    <a:pt x="427546" y="284387"/>
                  </a:lnTo>
                  <a:lnTo>
                    <a:pt x="0" y="2843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TextBox 30">
              <a:extLst>
                <a:ext uri="{FF2B5EF4-FFF2-40B4-BE49-F238E27FC236}">
                  <a16:creationId xmlns:a16="http://schemas.microsoft.com/office/drawing/2014/main" id="{F6B0E47B-7888-6C3C-006D-2BC0557C3309}"/>
                </a:ext>
              </a:extLst>
            </p:cNvPr>
            <p:cNvSpPr txBox="1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3"/>
                </a:lnSpc>
              </a:pPr>
              <a:endParaRPr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F6C92F3-9BC3-48C4-AB2D-3BE25A4D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Extension chrome</a:t>
            </a:r>
            <a:br>
              <a:rPr lang="fr-FR" dirty="0"/>
            </a:br>
            <a:r>
              <a:rPr lang="fr-FR" sz="1800"/>
              <a:t>exemple 2: </a:t>
            </a:r>
            <a:r>
              <a:rPr lang="fr-FR" sz="1800" dirty="0"/>
              <a:t>faîtes vos campagnes phoning facilement avec vos logiciels en ligne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E24F5C-3EA3-4755-AD77-F6D2895FE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4728" y="3629877"/>
            <a:ext cx="2596472" cy="103240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1400" b="0" i="0" dirty="0">
                <a:effectLst/>
                <a:latin typeface="Quell Linear Medium" panose="00000500000000000000" pitchFamily="50" charset="0"/>
              </a:rPr>
              <a:t>Trouver dans votre interface CELY vos appels provenant de votre page </a:t>
            </a:r>
            <a:r>
              <a:rPr lang="fr-FR" sz="1400" b="0" i="0" dirty="0" err="1">
                <a:effectLst/>
                <a:latin typeface="Quell Linear Medium" panose="00000500000000000000" pitchFamily="50" charset="0"/>
              </a:rPr>
              <a:t>Zendesk</a:t>
            </a:r>
            <a:endParaRPr lang="fr-FR" sz="2400" dirty="0">
              <a:latin typeface="Quell Linear Medium" panose="00000500000000000000" pitchFamily="50" charset="0"/>
            </a:endParaRPr>
          </a:p>
          <a:p>
            <a:pPr marL="0" indent="0">
              <a:buNone/>
            </a:pPr>
            <a:endParaRPr lang="fr-FR" sz="2400" dirty="0">
              <a:latin typeface="Quell Linear Medium" panose="00000500000000000000" pitchFamily="50" charset="0"/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4801D06-D0DA-43BD-BBAA-198F38DFF74D}"/>
              </a:ext>
            </a:extLst>
          </p:cNvPr>
          <p:cNvCxnSpPr>
            <a:cxnSpLocks/>
          </p:cNvCxnSpPr>
          <p:nvPr/>
        </p:nvCxnSpPr>
        <p:spPr>
          <a:xfrm flipH="1">
            <a:off x="2828658" y="4026049"/>
            <a:ext cx="1440215" cy="0"/>
          </a:xfrm>
          <a:prstGeom prst="straightConnector1">
            <a:avLst/>
          </a:prstGeom>
          <a:ln w="60325">
            <a:solidFill>
              <a:srgbClr val="FF0000"/>
            </a:solidFill>
            <a:tailEnd type="stealt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1656E4E-944E-E917-00F9-8580DF4D03EC}"/>
              </a:ext>
            </a:extLst>
          </p:cNvPr>
          <p:cNvSpPr/>
          <p:nvPr/>
        </p:nvSpPr>
        <p:spPr>
          <a:xfrm>
            <a:off x="4700187" y="2788004"/>
            <a:ext cx="675118" cy="151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AD4E6C-DBE8-063A-ED7F-C7242D435723}"/>
              </a:ext>
            </a:extLst>
          </p:cNvPr>
          <p:cNvSpPr/>
          <p:nvPr/>
        </p:nvSpPr>
        <p:spPr>
          <a:xfrm>
            <a:off x="4379720" y="3414477"/>
            <a:ext cx="675118" cy="74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B2FB5E-325B-950A-3805-8FC33E5991C1}"/>
              </a:ext>
            </a:extLst>
          </p:cNvPr>
          <p:cNvSpPr/>
          <p:nvPr/>
        </p:nvSpPr>
        <p:spPr>
          <a:xfrm>
            <a:off x="4700187" y="3975377"/>
            <a:ext cx="354651" cy="101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04F87D-2C3E-9F0B-1EEC-63E12F6C5334}"/>
              </a:ext>
            </a:extLst>
          </p:cNvPr>
          <p:cNvSpPr/>
          <p:nvPr/>
        </p:nvSpPr>
        <p:spPr>
          <a:xfrm>
            <a:off x="4700187" y="4095406"/>
            <a:ext cx="354651" cy="101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30144-7FBD-0E19-B354-9C72354833F9}"/>
              </a:ext>
            </a:extLst>
          </p:cNvPr>
          <p:cNvSpPr/>
          <p:nvPr/>
        </p:nvSpPr>
        <p:spPr>
          <a:xfrm>
            <a:off x="5493122" y="4639659"/>
            <a:ext cx="354651" cy="101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BA5937-8660-74B9-8AC2-2F313E4A4124}"/>
              </a:ext>
            </a:extLst>
          </p:cNvPr>
          <p:cNvSpPr/>
          <p:nvPr/>
        </p:nvSpPr>
        <p:spPr>
          <a:xfrm>
            <a:off x="4661732" y="5778925"/>
            <a:ext cx="713573" cy="230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2A7E06-04BC-ED1E-CBCD-8986FA78F099}"/>
              </a:ext>
            </a:extLst>
          </p:cNvPr>
          <p:cNvSpPr/>
          <p:nvPr/>
        </p:nvSpPr>
        <p:spPr>
          <a:xfrm>
            <a:off x="6492626" y="2956048"/>
            <a:ext cx="591838" cy="284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9E899E-D868-9E4C-25E1-927C83F19CDA}"/>
              </a:ext>
            </a:extLst>
          </p:cNvPr>
          <p:cNvSpPr/>
          <p:nvPr/>
        </p:nvSpPr>
        <p:spPr>
          <a:xfrm>
            <a:off x="6492626" y="3445209"/>
            <a:ext cx="675118" cy="284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070FAE-3B17-C51F-1ED9-CDEC6B71D40F}"/>
              </a:ext>
            </a:extLst>
          </p:cNvPr>
          <p:cNvSpPr/>
          <p:nvPr/>
        </p:nvSpPr>
        <p:spPr>
          <a:xfrm>
            <a:off x="6455514" y="3913407"/>
            <a:ext cx="799865" cy="340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1F79A3-8A77-4ECB-F078-865F7A9A56C5}"/>
              </a:ext>
            </a:extLst>
          </p:cNvPr>
          <p:cNvSpPr/>
          <p:nvPr/>
        </p:nvSpPr>
        <p:spPr>
          <a:xfrm>
            <a:off x="6430252" y="4410033"/>
            <a:ext cx="799865" cy="340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B0A17F-87FD-E042-C470-45046C35973B}"/>
              </a:ext>
            </a:extLst>
          </p:cNvPr>
          <p:cNvSpPr/>
          <p:nvPr/>
        </p:nvSpPr>
        <p:spPr>
          <a:xfrm>
            <a:off x="6430251" y="4903274"/>
            <a:ext cx="1166960" cy="340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1AE5A1-A0D8-152A-EDAA-4787A978DB2F}"/>
              </a:ext>
            </a:extLst>
          </p:cNvPr>
          <p:cNvSpPr/>
          <p:nvPr/>
        </p:nvSpPr>
        <p:spPr>
          <a:xfrm>
            <a:off x="6492626" y="5423630"/>
            <a:ext cx="583480" cy="340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E72F1B-6E04-504E-8069-91DAAF1AB4C8}"/>
              </a:ext>
            </a:extLst>
          </p:cNvPr>
          <p:cNvSpPr/>
          <p:nvPr/>
        </p:nvSpPr>
        <p:spPr>
          <a:xfrm>
            <a:off x="8372271" y="2952955"/>
            <a:ext cx="675118" cy="284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788125-718E-6B90-508D-163C53AB75EF}"/>
              </a:ext>
            </a:extLst>
          </p:cNvPr>
          <p:cNvSpPr/>
          <p:nvPr/>
        </p:nvSpPr>
        <p:spPr>
          <a:xfrm>
            <a:off x="8372271" y="3445209"/>
            <a:ext cx="754638" cy="284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A830CF-997B-B451-F9A3-7D7EEF61D840}"/>
              </a:ext>
            </a:extLst>
          </p:cNvPr>
          <p:cNvSpPr/>
          <p:nvPr/>
        </p:nvSpPr>
        <p:spPr>
          <a:xfrm>
            <a:off x="8332511" y="3940647"/>
            <a:ext cx="754638" cy="284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16F336-7C7D-CD2E-0406-ED5DA886C9E6}"/>
              </a:ext>
            </a:extLst>
          </p:cNvPr>
          <p:cNvSpPr/>
          <p:nvPr/>
        </p:nvSpPr>
        <p:spPr>
          <a:xfrm>
            <a:off x="8372271" y="4458539"/>
            <a:ext cx="754638" cy="284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0A17B-F22C-39B0-F999-501A49D14F63}"/>
              </a:ext>
            </a:extLst>
          </p:cNvPr>
          <p:cNvSpPr/>
          <p:nvPr/>
        </p:nvSpPr>
        <p:spPr>
          <a:xfrm>
            <a:off x="8398795" y="4930903"/>
            <a:ext cx="754638" cy="284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62367F-F6DA-C800-327A-10417C269945}"/>
              </a:ext>
            </a:extLst>
          </p:cNvPr>
          <p:cNvSpPr/>
          <p:nvPr/>
        </p:nvSpPr>
        <p:spPr>
          <a:xfrm>
            <a:off x="8351258" y="5451136"/>
            <a:ext cx="754638" cy="284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3449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177</Words>
  <Application>Microsoft Office PowerPoint</Application>
  <PresentationFormat>Grand écran</PresentationFormat>
  <Paragraphs>24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Quell Linear Medium</vt:lpstr>
      <vt:lpstr>YAEzXkEpltE 0</vt:lpstr>
      <vt:lpstr>Thème Office</vt:lpstr>
      <vt:lpstr>Présentation PowerPoint</vt:lpstr>
      <vt:lpstr>INTÉGRATION</vt:lpstr>
      <vt:lpstr>EXTENSION ZENDESK TELECHARGER CELY DEPUIS ZENDESK </vt:lpstr>
      <vt:lpstr>EXTENSION ZENDESK INTEGRATION A CELY</vt:lpstr>
      <vt:lpstr>EXTENSION ZENDESK INTEGRATION A CELY</vt:lpstr>
      <vt:lpstr>EXTENSION ZENDESK INTEGRATION A CELY</vt:lpstr>
      <vt:lpstr>EXTENSION ZENDESK TROUVER VOS APPELS DEPUIS ZENDESK</vt:lpstr>
      <vt:lpstr>EXTENSION ZENDESK INITIER DES APPELS DEPUIS ZENDESK</vt:lpstr>
      <vt:lpstr>Extension chrome exemple 2: faîtes vos campagnes phoning facilement avec vos logiciels en ligne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Edith De Montgolfier</dc:creator>
  <cp:lastModifiedBy>Edith De Montgolfier</cp:lastModifiedBy>
  <cp:revision>27</cp:revision>
  <dcterms:created xsi:type="dcterms:W3CDTF">2022-02-07T13:42:28Z</dcterms:created>
  <dcterms:modified xsi:type="dcterms:W3CDTF">2024-10-23T08:03:07Z</dcterms:modified>
</cp:coreProperties>
</file>